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56" r:id="rId2"/>
    <p:sldId id="315" r:id="rId3"/>
    <p:sldId id="316" r:id="rId4"/>
    <p:sldId id="314" r:id="rId5"/>
    <p:sldId id="323" r:id="rId6"/>
    <p:sldId id="278" r:id="rId7"/>
    <p:sldId id="280" r:id="rId8"/>
    <p:sldId id="283" r:id="rId9"/>
    <p:sldId id="285" r:id="rId10"/>
    <p:sldId id="287" r:id="rId11"/>
    <p:sldId id="307" r:id="rId12"/>
    <p:sldId id="290" r:id="rId13"/>
    <p:sldId id="308" r:id="rId14"/>
    <p:sldId id="320" r:id="rId15"/>
    <p:sldId id="317" r:id="rId16"/>
    <p:sldId id="321" r:id="rId17"/>
    <p:sldId id="310" r:id="rId18"/>
    <p:sldId id="32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clrMode="bw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22" autoAdjust="0"/>
  </p:normalViewPr>
  <p:slideViewPr>
    <p:cSldViewPr snapToGrid="0" snapToObjects="1">
      <p:cViewPr>
        <p:scale>
          <a:sx n="48" d="100"/>
          <a:sy n="48" d="100"/>
        </p:scale>
        <p:origin x="492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BF6BE-6D30-0B47-B2DC-B66F148A5CA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F89F7-8919-1946-AD1B-0185784752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73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289A1-C05F-014B-93FF-561AC8D12860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28B66-31AB-2B4A-B348-B70AD810FD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598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28B66-31AB-2B4A-B348-B70AD810FD7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30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3540E-07EC-A148-9957-970A4E3A475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811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Goudy Old Style" pitchFamily="-112" charset="0"/>
                <a:ea typeface="ＭＳ Ｐゴシック" pitchFamily="-105" charset="-128"/>
                <a:cs typeface="ＭＳ Ｐゴシック" pitchFamily="-105" charset="-128"/>
              </a:rPr>
              <a:t>When learning happens a synapse fires – electric currents –and create new neurons and connections between neurons.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3540E-07EC-A148-9957-970A4E3A475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396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brain</a:t>
            </a:r>
            <a:r>
              <a:rPr lang="en-US" baseline="0" dirty="0"/>
              <a:t> is so flexible it is changing by the minute losing, gaining, your brains can be changing in here right now by connections you might make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3540E-07EC-A148-9957-970A4E3A475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14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3540E-07EC-A148-9957-970A4E3A475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55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73540E-07EC-A148-9957-970A4E3A475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94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381FAB8-C9D5-7641-8824-0998C072E24A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4E650D8-BFC3-974F-9434-1081BE781F8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51069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1FAB8-C9D5-7641-8824-0998C072E24A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50D8-BFC3-974F-9434-1081BE781F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4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381FAB8-C9D5-7641-8824-0998C072E24A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4E650D8-BFC3-974F-9434-1081BE781F8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877790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1FAB8-C9D5-7641-8824-0998C072E24A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50D8-BFC3-974F-9434-1081BE781F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77046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1FAB8-C9D5-7641-8824-0998C072E24A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50D8-BFC3-974F-9434-1081BE781F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13530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1FAB8-C9D5-7641-8824-0998C072E24A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50D8-BFC3-974F-9434-1081BE781F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440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1FAB8-C9D5-7641-8824-0998C072E24A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50D8-BFC3-974F-9434-1081BE781F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69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5381FAB8-C9D5-7641-8824-0998C072E24A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E4E650D8-BFC3-974F-9434-1081BE781F8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019934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5381FAB8-C9D5-7641-8824-0998C072E24A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E4E650D8-BFC3-974F-9434-1081BE781F8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53245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1FAB8-C9D5-7641-8824-0998C072E24A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50D8-BFC3-974F-9434-1081BE781F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413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1FAB8-C9D5-7641-8824-0998C072E24A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650D8-BFC3-974F-9434-1081BE781F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520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381FAB8-C9D5-7641-8824-0998C072E24A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4E650D8-BFC3-974F-9434-1081BE781F8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70365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94">
          <p15:clr>
            <a:srgbClr val="F26B43"/>
          </p15:clr>
        </p15:guide>
        <p15:guide id="4" pos="5400">
          <p15:clr>
            <a:srgbClr val="F26B43"/>
          </p15:clr>
        </p15:guide>
        <p15:guide id="5" orient="horz" pos="4008">
          <p15:clr>
            <a:srgbClr val="F26B43"/>
          </p15:clr>
        </p15:guide>
        <p15:guide id="6" orient="horz" pos="1440">
          <p15:clr>
            <a:srgbClr val="F26B43"/>
          </p15:clr>
        </p15:guide>
        <p15:guide id="7" orient="horz" pos="3720">
          <p15:clr>
            <a:srgbClr val="F26B43"/>
          </p15:clr>
        </p15:guide>
        <p15:guide id="8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orbes.com/sites/troyonink/2014/05/05/federal-reserve-college-education-worth-830000-more-than-high-school-diploma/#2b354a5b43e9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life and college success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MSU Denver Persist. &amp; Comp. FLC</a:t>
            </a:r>
          </a:p>
          <a:p>
            <a:r>
              <a:rPr lang="en-US" dirty="0"/>
              <a:t>Compiled by Cynthia Dormer (w/ lots of help from Dr. Ben </a:t>
            </a:r>
            <a:r>
              <a:rPr lang="en-US" dirty="0" err="1"/>
              <a:t>Dyhr</a:t>
            </a:r>
            <a:r>
              <a:rPr lang="en-US" dirty="0"/>
              <a:t> Dr. Mark Koester)</a:t>
            </a:r>
          </a:p>
        </p:txBody>
      </p:sp>
    </p:spTree>
    <p:extLst>
      <p:ext uri="{BB962C8B-B14F-4D97-AF65-F5344CB8AC3E}">
        <p14:creationId xmlns:p14="http://schemas.microsoft.com/office/powerpoint/2010/main" val="2073521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we care about the topic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Federal Reserve Report: College Education Worth $830,000 More Than High School Diploma</a:t>
            </a:r>
          </a:p>
          <a:p>
            <a:endParaRPr lang="en-US" b="1" dirty="0"/>
          </a:p>
          <a:p>
            <a:r>
              <a:rPr lang="en-US" dirty="0"/>
              <a:t>For more information: </a:t>
            </a:r>
            <a:r>
              <a:rPr lang="en-US" dirty="0">
                <a:hlinkClick r:id="rId2"/>
              </a:rPr>
              <a:t>http://www.forbes.com/sites/troyonink/2014/05/05/federal-reserve-college-education-worth-830000-more-than-high-school-diploma/#2b354a5b43e9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224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can you do to improve your odds for a rewarding life?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8758" y="2627748"/>
            <a:ext cx="7633742" cy="3593591"/>
          </a:xfrm>
        </p:spPr>
        <p:txBody>
          <a:bodyPr/>
          <a:lstStyle/>
          <a:p>
            <a:r>
              <a:rPr lang="en-US" dirty="0"/>
              <a:t>What is “the formula” for success?</a:t>
            </a:r>
          </a:p>
          <a:p>
            <a:endParaRPr lang="en-US" dirty="0"/>
          </a:p>
          <a:p>
            <a:r>
              <a:rPr lang="en-US" dirty="0"/>
              <a:t>How do those around you (family, teachers, community, culture) define success?</a:t>
            </a:r>
          </a:p>
          <a:p>
            <a:endParaRPr lang="en-US" dirty="0"/>
          </a:p>
          <a:p>
            <a:r>
              <a:rPr lang="en-US" dirty="0"/>
              <a:t>What were you told to do to be successful? </a:t>
            </a:r>
          </a:p>
          <a:p>
            <a:endParaRPr lang="en-US" dirty="0"/>
          </a:p>
          <a:p>
            <a:r>
              <a:rPr lang="en-US" dirty="0"/>
              <a:t>If you had write one, what would be your success “formula”? </a:t>
            </a:r>
          </a:p>
        </p:txBody>
      </p:sp>
    </p:spTree>
    <p:extLst>
      <p:ext uri="{BB962C8B-B14F-4D97-AF65-F5344CB8AC3E}">
        <p14:creationId xmlns:p14="http://schemas.microsoft.com/office/powerpoint/2010/main" val="81410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1216240"/>
            <a:ext cx="6968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Some research and considerations. </a:t>
            </a:r>
          </a:p>
        </p:txBody>
      </p:sp>
    </p:spTree>
    <p:extLst>
      <p:ext uri="{BB962C8B-B14F-4D97-AF65-F5344CB8AC3E}">
        <p14:creationId xmlns:p14="http://schemas.microsoft.com/office/powerpoint/2010/main" val="1966934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3480" y="1216240"/>
            <a:ext cx="69689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Do you believe in “productive” struggle? 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How so?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Give an example.</a:t>
            </a:r>
          </a:p>
        </p:txBody>
      </p:sp>
    </p:spTree>
    <p:extLst>
      <p:ext uri="{BB962C8B-B14F-4D97-AF65-F5344CB8AC3E}">
        <p14:creationId xmlns:p14="http://schemas.microsoft.com/office/powerpoint/2010/main" val="3575244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Physiology of Productive Struggle: Brain Plasticity</a:t>
            </a:r>
          </a:p>
        </p:txBody>
      </p:sp>
      <p:pic>
        <p:nvPicPr>
          <p:cNvPr id="4" name="Content Placeholder 3" descr="Unknown-1.jpe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2" b="13352"/>
          <a:stretch>
            <a:fillRect/>
          </a:stretch>
        </p:blipFill>
        <p:spPr>
          <a:xfrm>
            <a:off x="1385739" y="2522240"/>
            <a:ext cx="6194648" cy="3635989"/>
          </a:xfrm>
        </p:spPr>
      </p:pic>
    </p:spTree>
    <p:extLst>
      <p:ext uri="{BB962C8B-B14F-4D97-AF65-F5344CB8AC3E}">
        <p14:creationId xmlns:p14="http://schemas.microsoft.com/office/powerpoint/2010/main" val="3453724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learning happens …</a:t>
            </a:r>
          </a:p>
        </p:txBody>
      </p:sp>
      <p:pic>
        <p:nvPicPr>
          <p:cNvPr id="4" name="Content Placeholder 3" descr="brain_plasticity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4" b="10974"/>
          <a:stretch>
            <a:fillRect/>
          </a:stretch>
        </p:blipFill>
        <p:spPr>
          <a:xfrm>
            <a:off x="1691680" y="1412776"/>
            <a:ext cx="6338664" cy="3720520"/>
          </a:xfrm>
        </p:spPr>
      </p:pic>
      <p:sp>
        <p:nvSpPr>
          <p:cNvPr id="5" name="Rectangle 4"/>
          <p:cNvSpPr/>
          <p:nvPr/>
        </p:nvSpPr>
        <p:spPr>
          <a:xfrm>
            <a:off x="1691680" y="5589240"/>
            <a:ext cx="6120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A synapse fires</a:t>
            </a:r>
          </a:p>
        </p:txBody>
      </p:sp>
    </p:spTree>
    <p:extLst>
      <p:ext uri="{BB962C8B-B14F-4D97-AF65-F5344CB8AC3E}">
        <p14:creationId xmlns:p14="http://schemas.microsoft.com/office/powerpoint/2010/main" val="1845184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  <a:ea typeface="ＭＳ Ｐゴシック" charset="0"/>
                <a:cs typeface="ＭＳ Ｐゴシック" charset="0"/>
              </a:rPr>
              <a:t>Plasticity</a:t>
            </a:r>
          </a:p>
        </p:txBody>
      </p:sp>
      <p:sp>
        <p:nvSpPr>
          <p:cNvPr id="16386" name="Content Placeholder 4"/>
          <p:cNvSpPr>
            <a:spLocks noGrp="1"/>
          </p:cNvSpPr>
          <p:nvPr>
            <p:ph idx="1"/>
          </p:nvPr>
        </p:nvSpPr>
        <p:spPr>
          <a:xfrm>
            <a:off x="539552" y="3115570"/>
            <a:ext cx="7994650" cy="3552575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endParaRPr lang="en-US" sz="3000" dirty="0">
              <a:latin typeface="Georgia" panose="02040502050405020303" pitchFamily="18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US" sz="3000" dirty="0">
                <a:latin typeface="Georgia" panose="02040502050405020303" pitchFamily="18" charset="0"/>
                <a:ea typeface="ＭＳ Ｐゴシック" charset="0"/>
                <a:cs typeface="ＭＳ Ｐゴシック" charset="0"/>
              </a:rPr>
              <a:t>Learning creates and strengthens synapses</a:t>
            </a:r>
          </a:p>
          <a:p>
            <a:pPr>
              <a:defRPr/>
            </a:pPr>
            <a:r>
              <a:rPr lang="en-US" sz="3000" dirty="0">
                <a:latin typeface="Georgia" panose="02040502050405020303" pitchFamily="18" charset="0"/>
                <a:ea typeface="ＭＳ Ｐゴシック" charset="0"/>
                <a:cs typeface="ＭＳ Ｐゴシック" charset="0"/>
              </a:rPr>
              <a:t>The plasticity of the brain means that new connections grow</a:t>
            </a:r>
          </a:p>
          <a:p>
            <a:pPr>
              <a:defRPr/>
            </a:pPr>
            <a:r>
              <a:rPr lang="en-US" sz="3000" dirty="0">
                <a:latin typeface="Georgia" panose="02040502050405020303" pitchFamily="18" charset="0"/>
                <a:ea typeface="ＭＳ Ｐゴシック" charset="0"/>
                <a:cs typeface="ＭＳ Ｐゴシック" charset="0"/>
              </a:rPr>
              <a:t>If pathways aren’t followed they may be discarded</a:t>
            </a:r>
          </a:p>
          <a:p>
            <a:pPr>
              <a:defRPr/>
            </a:pPr>
            <a:r>
              <a:rPr lang="en-US" sz="3000" dirty="0">
                <a:latin typeface="Georgia" panose="02040502050405020303" pitchFamily="18" charset="0"/>
                <a:ea typeface="ＭＳ Ｐゴシック" charset="0"/>
                <a:cs typeface="ＭＳ Ｐゴシック" charset="0"/>
              </a:rPr>
              <a:t>“Use it or Lose it”</a:t>
            </a:r>
          </a:p>
          <a:p>
            <a:pPr>
              <a:defRPr/>
            </a:pPr>
            <a:endParaRPr lang="en-US" dirty="0">
              <a:latin typeface="Goudy Old Style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192" y="1129730"/>
            <a:ext cx="5715000" cy="2273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growth</a:t>
            </a:r>
          </a:p>
        </p:txBody>
      </p:sp>
      <p:pic>
        <p:nvPicPr>
          <p:cNvPr id="4" name="Content Placeholder 3" descr="brain images neglect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706" y="1874517"/>
            <a:ext cx="5369846" cy="4744953"/>
          </a:xfrm>
        </p:spPr>
      </p:pic>
    </p:spTree>
    <p:extLst>
      <p:ext uri="{BB962C8B-B14F-4D97-AF65-F5344CB8AC3E}">
        <p14:creationId xmlns:p14="http://schemas.microsoft.com/office/powerpoint/2010/main" val="345847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research tells us: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Everyone can learn new things</a:t>
            </a:r>
          </a:p>
          <a:p>
            <a:r>
              <a:rPr lang="en-US" sz="2400" dirty="0"/>
              <a:t>Mental growth is a little like muscle growth</a:t>
            </a:r>
          </a:p>
          <a:p>
            <a:r>
              <a:rPr lang="en-US" sz="2400" dirty="0"/>
              <a:t>Difficult material helps students “work out” their brains on a regular basis just like regular exercise is required to improve our physical health.</a:t>
            </a:r>
          </a:p>
        </p:txBody>
      </p:sp>
    </p:spTree>
    <p:extLst>
      <p:ext uri="{BB962C8B-B14F-4D97-AF65-F5344CB8AC3E}">
        <p14:creationId xmlns:p14="http://schemas.microsoft.com/office/powerpoint/2010/main" val="60235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9651" y="692459"/>
            <a:ext cx="737974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Effort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(brain workouts)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Is effort enough for success? Is this the formula?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Why or why not?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Give an example.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084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oudy Old Style" charset="0"/>
                <a:ea typeface="ＭＳ Ｐゴシック" charset="0"/>
                <a:cs typeface="ＭＳ Ｐゴシック" charset="0"/>
              </a:rPr>
              <a:t>Carol </a:t>
            </a:r>
            <a:r>
              <a:rPr lang="en-US" dirty="0" err="1">
                <a:latin typeface="Goudy Old Style" charset="0"/>
                <a:ea typeface="ＭＳ Ｐゴシック" charset="0"/>
                <a:cs typeface="ＭＳ Ｐゴシック" charset="0"/>
              </a:rPr>
              <a:t>Dweck</a:t>
            </a:r>
            <a:r>
              <a:rPr lang="en-US" dirty="0">
                <a:latin typeface="Goudy Old Style" charset="0"/>
                <a:ea typeface="ＭＳ Ｐゴシック" charset="0"/>
                <a:cs typeface="ＭＳ Ｐゴシック" charset="0"/>
              </a:rPr>
              <a:t>: Mindset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1046001" y="1874542"/>
            <a:ext cx="7419256" cy="4114800"/>
          </a:xfrm>
        </p:spPr>
        <p:txBody>
          <a:bodyPr>
            <a:normAutofit fontScale="92500" lnSpcReduction="20000"/>
          </a:bodyPr>
          <a:lstStyle/>
          <a:p>
            <a:pPr marL="0" indent="0">
              <a:buFont typeface="Wingdings" charset="0"/>
              <a:buNone/>
              <a:defRPr/>
            </a:pPr>
            <a:r>
              <a:rPr lang="en-US" altLang="ja-JP" sz="28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Mindset: The New Psychology of Success</a:t>
            </a:r>
          </a:p>
          <a:p>
            <a:pPr marL="0" indent="0">
              <a:buFont typeface="Wingdings" charset="0"/>
              <a:buNone/>
              <a:defRPr/>
            </a:pPr>
            <a:endParaRPr lang="en-US" sz="2800" dirty="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Fixed - subject ability is a </a:t>
            </a:r>
            <a:r>
              <a:rPr lang="ja-JP" altLang="en-US" sz="28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“</a:t>
            </a:r>
            <a:r>
              <a:rPr lang="en-US" altLang="ja-JP" sz="28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gift</a:t>
            </a:r>
            <a:r>
              <a:rPr lang="ja-JP" altLang="en-US" sz="28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”</a:t>
            </a:r>
            <a:endParaRPr lang="en-US" altLang="ja-JP" sz="2800" dirty="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Growth – ability</a:t>
            </a:r>
            <a:r>
              <a:rPr lang="en-US" altLang="ja-JP" sz="28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grows with experience</a:t>
            </a:r>
          </a:p>
          <a:p>
            <a:pPr marL="0" indent="0">
              <a:buFont typeface="Wingdings" charset="0"/>
              <a:buNone/>
              <a:defRPr/>
            </a:pPr>
            <a:endParaRPr lang="en-US" altLang="ja-JP" sz="2800" dirty="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0" indent="0">
              <a:buFont typeface="Wingdings" charset="0"/>
              <a:buNone/>
              <a:defRPr/>
            </a:pPr>
            <a:r>
              <a:rPr lang="en-US" altLang="ja-JP" sz="28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Affects students from across the achievement spectrum</a:t>
            </a:r>
          </a:p>
          <a:p>
            <a:pPr marL="0" indent="0" algn="ctr">
              <a:buFont typeface="Wingdings" charset="0"/>
              <a:buNone/>
              <a:defRPr/>
            </a:pPr>
            <a:r>
              <a:rPr lang="en-US" altLang="ja-JP" sz="2800" i="1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“If you think you can, </a:t>
            </a:r>
          </a:p>
          <a:p>
            <a:pPr marL="0" indent="0" algn="ctr">
              <a:buFont typeface="Wingdings" charset="0"/>
              <a:buNone/>
              <a:defRPr/>
            </a:pPr>
            <a:r>
              <a:rPr lang="en-US" altLang="ja-JP" sz="2800" i="1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or you think you can’t, you’re right.”</a:t>
            </a:r>
          </a:p>
          <a:p>
            <a:pPr>
              <a:defRPr/>
            </a:pPr>
            <a:endParaRPr lang="en-US" sz="2800" dirty="0">
              <a:latin typeface="Goudy Old Style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dirty="0">
              <a:latin typeface="Goudy Old Style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0830" y="630315"/>
            <a:ext cx="675590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Effort </a:t>
            </a:r>
            <a:r>
              <a:rPr lang="en-US" sz="3200" dirty="0">
                <a:solidFill>
                  <a:srgbClr val="00B050"/>
                </a:solidFill>
              </a:rPr>
              <a:t>+ Good Strategies including Mindset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Is this enough for success? </a:t>
            </a:r>
          </a:p>
          <a:p>
            <a:endParaRPr lang="en-US" sz="3200" dirty="0"/>
          </a:p>
          <a:p>
            <a:r>
              <a:rPr lang="en-US" sz="3200" dirty="0"/>
              <a:t>Is this the formula?</a:t>
            </a:r>
          </a:p>
          <a:p>
            <a:endParaRPr lang="en-US" sz="3200" dirty="0"/>
          </a:p>
          <a:p>
            <a:r>
              <a:rPr lang="en-US" sz="3200" dirty="0"/>
              <a:t>What else should be in the formula?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84459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Getting help from others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this also a key element of the success formula? </a:t>
            </a:r>
          </a:p>
        </p:txBody>
      </p:sp>
    </p:spTree>
    <p:extLst>
      <p:ext uri="{BB962C8B-B14F-4D97-AF65-F5344CB8AC3E}">
        <p14:creationId xmlns:p14="http://schemas.microsoft.com/office/powerpoint/2010/main" val="1740551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0830" y="630315"/>
            <a:ext cx="67559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Effort </a:t>
            </a:r>
            <a:r>
              <a:rPr lang="en-US" sz="3200" dirty="0">
                <a:solidFill>
                  <a:srgbClr val="00B050"/>
                </a:solidFill>
              </a:rPr>
              <a:t>+ Good Strategies + </a:t>
            </a:r>
            <a:r>
              <a:rPr lang="en-US" sz="3200" dirty="0">
                <a:solidFill>
                  <a:srgbClr val="0070C0"/>
                </a:solidFill>
              </a:rPr>
              <a:t>Getting Help from Others</a:t>
            </a:r>
            <a:endParaRPr lang="en-US" sz="3200" dirty="0">
              <a:solidFill>
                <a:srgbClr val="00B050"/>
              </a:solidFill>
            </a:endParaRPr>
          </a:p>
          <a:p>
            <a:endParaRPr lang="en-US" sz="3200" dirty="0"/>
          </a:p>
          <a:p>
            <a:r>
              <a:rPr lang="en-US" sz="3200" dirty="0"/>
              <a:t>Have we got the formula now? </a:t>
            </a:r>
          </a:p>
          <a:p>
            <a:endParaRPr lang="en-US" sz="3200" dirty="0"/>
          </a:p>
          <a:p>
            <a:r>
              <a:rPr lang="en-US" sz="3200" dirty="0"/>
              <a:t>What else would you add?</a:t>
            </a:r>
          </a:p>
        </p:txBody>
      </p:sp>
    </p:spTree>
    <p:extLst>
      <p:ext uri="{BB962C8B-B14F-4D97-AF65-F5344CB8AC3E}">
        <p14:creationId xmlns:p14="http://schemas.microsoft.com/office/powerpoint/2010/main" val="2992665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Purpose means that you’ve got some really good reasons you’re pursuing the degree you’re pursuing.  </a:t>
            </a:r>
          </a:p>
          <a:p>
            <a:endParaRPr lang="en-US" dirty="0"/>
          </a:p>
          <a:p>
            <a:r>
              <a:rPr lang="en-US" dirty="0"/>
              <a:t>Informed means you’ve done your research and know what you’ll need to do, while in college and after, to have a successful (as defined by you) life.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Is this important enough to put into our formula? </a:t>
            </a:r>
          </a:p>
        </p:txBody>
      </p:sp>
    </p:spTree>
    <p:extLst>
      <p:ext uri="{BB962C8B-B14F-4D97-AF65-F5344CB8AC3E}">
        <p14:creationId xmlns:p14="http://schemas.microsoft.com/office/powerpoint/2010/main" val="157306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5017" y="1349406"/>
            <a:ext cx="696897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Informed Purpose+ Effort + Good Strategies + Help From Others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2400" dirty="0"/>
              <a:t>What parts of the formula are you good at applying?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What parts could you apply better? 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What is your plan for this class?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For your degree?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Career?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9314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1126" y="324170"/>
            <a:ext cx="6968971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For extra credit, for assignment 2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2400" dirty="0"/>
              <a:t>Write a message of advice for future students about success.  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Book an advising appointment with me or your primary advisor to go over your: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Plan for this class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Degree plan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Career plans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Turn in, in the assignment 2 section, a </a:t>
            </a:r>
            <a:r>
              <a:rPr lang="en-US" sz="2400"/>
              <a:t>document with your </a:t>
            </a:r>
            <a:r>
              <a:rPr lang="en-US" sz="2400" dirty="0"/>
              <a:t>advice for others and </a:t>
            </a:r>
            <a:r>
              <a:rPr lang="en-US" sz="2400"/>
              <a:t>your plans.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876476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B2F36"/>
      </a:dk2>
      <a:lt2>
        <a:srgbClr val="F3F3F2"/>
      </a:lt2>
      <a:accent1>
        <a:srgbClr val="A38D51"/>
      </a:accent1>
      <a:accent2>
        <a:srgbClr val="5A3D40"/>
      </a:accent2>
      <a:accent3>
        <a:srgbClr val="5D988C"/>
      </a:accent3>
      <a:accent4>
        <a:srgbClr val="A85752"/>
      </a:accent4>
      <a:accent5>
        <a:srgbClr val="809A67"/>
      </a:accent5>
      <a:accent6>
        <a:srgbClr val="67645A"/>
      </a:accent6>
      <a:hlink>
        <a:srgbClr val="5D988C"/>
      </a:hlink>
      <a:folHlink>
        <a:srgbClr val="8467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9E77EDF1-0821-4215-BD6E-A2D49F0255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10362</TotalTime>
  <Words>603</Words>
  <Application>Microsoft Office PowerPoint</Application>
  <PresentationFormat>On-screen Show (4:3)</PresentationFormat>
  <Paragraphs>108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ＭＳ Ｐゴシック</vt:lpstr>
      <vt:lpstr>Arial</vt:lpstr>
      <vt:lpstr>Calibri</vt:lpstr>
      <vt:lpstr>Georgia</vt:lpstr>
      <vt:lpstr>Gill Sans MT</vt:lpstr>
      <vt:lpstr>Goudy Old Style</vt:lpstr>
      <vt:lpstr>Impact</vt:lpstr>
      <vt:lpstr>Wingdings</vt:lpstr>
      <vt:lpstr>Badge</vt:lpstr>
      <vt:lpstr>life and college success</vt:lpstr>
      <vt:lpstr>Why we care about the topic </vt:lpstr>
      <vt:lpstr>What can you do to improve your odds for a rewarding life? </vt:lpstr>
      <vt:lpstr>PowerPoint Presentation</vt:lpstr>
      <vt:lpstr>PowerPoint Presentation</vt:lpstr>
      <vt:lpstr>The Physiology of Productive Struggle: Brain Plasticity</vt:lpstr>
      <vt:lpstr>When learning happens …</vt:lpstr>
      <vt:lpstr>Plasticity</vt:lpstr>
      <vt:lpstr>Brain growth</vt:lpstr>
      <vt:lpstr>Brain research tells us:</vt:lpstr>
      <vt:lpstr>PowerPoint Presentation</vt:lpstr>
      <vt:lpstr>Carol Dweck: Mindset</vt:lpstr>
      <vt:lpstr>PowerPoint Presentation</vt:lpstr>
      <vt:lpstr>Getting help from others</vt:lpstr>
      <vt:lpstr>PowerPoint Presentation</vt:lpstr>
      <vt:lpstr>Informed purpose</vt:lpstr>
      <vt:lpstr>PowerPoint Presentation</vt:lpstr>
      <vt:lpstr>PowerPoint Presentation</vt:lpstr>
    </vt:vector>
  </TitlesOfParts>
  <Company>MSCD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Mathematics Teaching and Learning</dc:title>
  <dc:creator>Microsoft Office User</dc:creator>
  <cp:lastModifiedBy>Rusul Hamad</cp:lastModifiedBy>
  <cp:revision>109</cp:revision>
  <cp:lastPrinted>2014-10-02T16:58:03Z</cp:lastPrinted>
  <dcterms:created xsi:type="dcterms:W3CDTF">2014-09-28T02:55:06Z</dcterms:created>
  <dcterms:modified xsi:type="dcterms:W3CDTF">2018-06-20T03:45:15Z</dcterms:modified>
</cp:coreProperties>
</file>